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057E13-B7AD-44F6-BA3D-20B9D4290416}">
  <a:tblStyle styleId="{59057E13-B7AD-44F6-BA3D-20B9D4290416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l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l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D04EF1FD-35EB-4753-A80B-60026FE304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41d09c72b_2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41d09c72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941d09c72b_2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41d09c72b_3_15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41d09c72b_3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941d09c72b_3_15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41d09c72b_2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41d09c72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941d09c72b_2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41d09c72b_3_15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41d09c72b_3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941d09c72b_3_15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41d09c72b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41d09c72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941d09c72b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41d09c72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41d09c72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941d09c72b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41d09c72b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41d09c7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941d09c72b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41d09c72b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41d09c72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941d09c72b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41d09c72b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41d09c7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941d09c72b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41d09c72b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41d09c72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941d09c72b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5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711.05225.pdf" TargetMode="External"/><Relationship Id="rId4" Type="http://schemas.openxmlformats.org/officeDocument/2006/relationships/hyperlink" Target="https://ieeexplore.ieee.org/stamp/stamp.jsp?tp=&amp;arnumber=8741582" TargetMode="External"/><Relationship Id="rId11" Type="http://schemas.openxmlformats.org/officeDocument/2006/relationships/image" Target="../media/image10.gif"/><Relationship Id="rId10" Type="http://schemas.openxmlformats.org/officeDocument/2006/relationships/hyperlink" Target="https://www.researchgate.net/profile/Kh_Tohidul_Islam/publication/340057397_A_Deep_Transfer_Learning_Framework_for_Pneumonia_Detection_from_Chest_X-ray_Images/links/5e8579fb4585150839b5ac30/A-Deep-Transfer-Learning-Framework-for-Pneumonia-Detection-from-Chest-X-ray-Images.pdf" TargetMode="External"/><Relationship Id="rId9" Type="http://schemas.openxmlformats.org/officeDocument/2006/relationships/hyperlink" Target="https://dl.acm.org/doi/pdf/10.1145/3195588.3195597?casa_token=id-k7JJpB3gAAAAA:p8K1wlWBYSOn1Ti47vvKaILLWJQXkBjpojrG1YhXS5paeIZnkT2l7ZSCnCNieRdpzaIQF28E_mpVlw" TargetMode="External"/><Relationship Id="rId5" Type="http://schemas.openxmlformats.org/officeDocument/2006/relationships/hyperlink" Target="https://ieeexplore.ieee.org/stamp/stamp.jsp?tp=&amp;arnumber=8861969" TargetMode="External"/><Relationship Id="rId6" Type="http://schemas.openxmlformats.org/officeDocument/2006/relationships/hyperlink" Target="https://arxiv.org/pdf/2004.00038.pdf" TargetMode="External"/><Relationship Id="rId7" Type="http://schemas.openxmlformats.org/officeDocument/2006/relationships/hyperlink" Target="https://www.mdpi.com/2075-4418/10/6/417" TargetMode="External"/><Relationship Id="rId8" Type="http://schemas.openxmlformats.org/officeDocument/2006/relationships/hyperlink" Target="https://www.mdpi.com/2076-3417/10/2/559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642910" y="2786058"/>
            <a:ext cx="7929618" cy="15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82"/>
              <a:buNone/>
            </a:pPr>
            <a:r>
              <a:rPr lang="en-US" sz="1782">
                <a:latin typeface="Times New Roman"/>
                <a:ea typeface="Times New Roman"/>
                <a:cs typeface="Times New Roman"/>
                <a:sym typeface="Times New Roman"/>
              </a:rPr>
              <a:t>B. E. IV, Semester – VII (ECE Branch)</a:t>
            </a:r>
            <a:endParaRPr sz="178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chemeClr val="lt1"/>
              </a:buClr>
              <a:buSzPts val="1782"/>
              <a:buNone/>
            </a:pPr>
            <a:r>
              <a:rPr b="1" lang="en-US" sz="1782">
                <a:latin typeface="Times New Roman"/>
                <a:ea typeface="Times New Roman"/>
                <a:cs typeface="Times New Roman"/>
                <a:sym typeface="Times New Roman"/>
              </a:rPr>
              <a:t>Final Year Project </a:t>
            </a:r>
            <a:r>
              <a:rPr lang="en-US" sz="1782">
                <a:latin typeface="Times New Roman"/>
                <a:ea typeface="Times New Roman"/>
                <a:cs typeface="Times New Roman"/>
                <a:sym typeface="Times New Roman"/>
              </a:rPr>
              <a:t>: Lungs Disease (Pneumonia) Prediction using Deep Learning </a:t>
            </a:r>
            <a:endParaRPr sz="178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chemeClr val="lt1"/>
              </a:buClr>
              <a:buSzPts val="1782"/>
              <a:buNone/>
            </a:pPr>
            <a:r>
              <a:rPr b="1" lang="en-US" sz="1782">
                <a:latin typeface="Times New Roman"/>
                <a:ea typeface="Times New Roman"/>
                <a:cs typeface="Times New Roman"/>
                <a:sym typeface="Times New Roman"/>
              </a:rPr>
              <a:t>Group</a:t>
            </a:r>
            <a:r>
              <a:rPr lang="en-US" sz="1782">
                <a:latin typeface="Times New Roman"/>
                <a:ea typeface="Times New Roman"/>
                <a:cs typeface="Times New Roman"/>
                <a:sym typeface="Times New Roman"/>
              </a:rPr>
              <a:t> : 1</a:t>
            </a:r>
            <a:br>
              <a:rPr lang="en-US" sz="1782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782">
                <a:latin typeface="Times New Roman"/>
                <a:ea typeface="Times New Roman"/>
                <a:cs typeface="Times New Roman"/>
                <a:sym typeface="Times New Roman"/>
              </a:rPr>
              <a:t>Guide</a:t>
            </a:r>
            <a:r>
              <a:rPr lang="en-US" sz="1782">
                <a:latin typeface="Times New Roman"/>
                <a:ea typeface="Times New Roman"/>
                <a:cs typeface="Times New Roman"/>
                <a:sym typeface="Times New Roman"/>
              </a:rPr>
              <a:t> : Dr. Mita C. Paunwala , Dr. Amisha J. Shah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lt1"/>
              </a:buClr>
              <a:buSzPts val="2170"/>
              <a:buNone/>
            </a:pPr>
            <a:r>
              <a:t/>
            </a:r>
            <a:endParaRPr sz="2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lt1"/>
              </a:buClr>
              <a:buSzPts val="2170"/>
              <a:buNone/>
            </a:pPr>
            <a:r>
              <a:t/>
            </a:r>
            <a:endParaRPr sz="2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lt1"/>
              </a:buClr>
              <a:buSzPts val="2170"/>
              <a:buNone/>
            </a:pPr>
            <a:r>
              <a:t/>
            </a:r>
            <a:endParaRPr sz="21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0" name="Google Shape;90;p13"/>
          <p:cNvGraphicFramePr/>
          <p:nvPr/>
        </p:nvGraphicFramePr>
        <p:xfrm>
          <a:off x="642910" y="44291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{59057E13-B7AD-44F6-BA3D-20B9D4290416}</a:tableStyleId>
              </a:tblPr>
              <a:tblGrid>
                <a:gridCol w="895775"/>
                <a:gridCol w="2329000"/>
                <a:gridCol w="2060275"/>
                <a:gridCol w="23588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Sr. no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Name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Enrollment .no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Year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Rahul Sivadasan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170090111019</a:t>
                      </a:r>
                      <a:endParaRPr sz="1800"/>
                    </a:p>
                  </a:txBody>
                  <a:tcPr marT="45725" marB="45725" marR="91450" marL="91450"/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r>
                        <a:rPr baseline="30000" lang="en-US" sz="1800"/>
                        <a:t>th</a:t>
                      </a:r>
                      <a:r>
                        <a:rPr lang="en-US" sz="1800"/>
                        <a:t> Year (sem – 7)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Ashwin</a:t>
                      </a:r>
                      <a:r>
                        <a:rPr lang="en-US" sz="1800"/>
                        <a:t> Channar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170090111002</a:t>
                      </a:r>
                      <a:endParaRPr sz="1800"/>
                    </a:p>
                  </a:txBody>
                  <a:tcPr marT="45725" marB="45725" marR="91450" marL="91450"/>
                </a:tc>
                <a:tc v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Kisan</a:t>
                      </a:r>
                      <a:r>
                        <a:rPr lang="en-US" sz="1800"/>
                        <a:t> Pandya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170090111012</a:t>
                      </a:r>
                      <a:endParaRPr sz="1800"/>
                    </a:p>
                  </a:txBody>
                  <a:tcPr marT="45725" marB="45725" marR="91450" marL="91450"/>
                </a:tc>
                <a:tc v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Anand</a:t>
                      </a:r>
                      <a:r>
                        <a:rPr lang="en-US" sz="1800"/>
                        <a:t> Singh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140090111056</a:t>
                      </a:r>
                      <a:endParaRPr sz="1800"/>
                    </a:p>
                  </a:txBody>
                  <a:tcPr marT="45725" marB="45725" marR="91450" marL="91450"/>
                </a:tc>
                <a:tc vMerge="1"/>
              </a:tr>
            </a:tbl>
          </a:graphicData>
        </a:graphic>
      </p:graphicFrame>
      <p:pic>
        <p:nvPicPr>
          <p:cNvPr descr="C. K. Pithawala College of Engineering and Technology ..."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44" y="357166"/>
            <a:ext cx="1599701" cy="13573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novation and IPR"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0958" y="214290"/>
            <a:ext cx="1454139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571604" y="785794"/>
            <a:ext cx="6072230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GUJARAT TECHNOLOGICAL UNIVERSITY</a:t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Chandkheda, Ahmedabad Affiliated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K. Pithawala College of Engineering and Technology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457200" y="274648"/>
            <a:ext cx="8229600" cy="4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OUR APPROACH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950" y="1579025"/>
            <a:ext cx="5141860" cy="2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457200" y="875092"/>
            <a:ext cx="3568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750" y="2050500"/>
            <a:ext cx="1618175" cy="176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506900" y="4611725"/>
            <a:ext cx="30414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 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○"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■"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Data (5364 images)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6525" y="4274275"/>
            <a:ext cx="3041400" cy="1684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225" y="1115450"/>
            <a:ext cx="4895350" cy="30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4">
            <a:alphaModFix/>
          </a:blip>
          <a:srcRect b="48218" l="42029" r="49230" t="32958"/>
          <a:stretch/>
        </p:blipFill>
        <p:spPr>
          <a:xfrm>
            <a:off x="227353" y="2591124"/>
            <a:ext cx="799149" cy="9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645175" y="405675"/>
            <a:ext cx="72846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- Convolutional Neural Network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3" name="Google Shape;173;p23"/>
          <p:cNvCxnSpPr/>
          <p:nvPr/>
        </p:nvCxnSpPr>
        <p:spPr>
          <a:xfrm flipH="1" rot="10800000">
            <a:off x="937300" y="2459350"/>
            <a:ext cx="292320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3"/>
          <p:cNvSpPr/>
          <p:nvPr/>
        </p:nvSpPr>
        <p:spPr>
          <a:xfrm>
            <a:off x="1178525" y="4686375"/>
            <a:ext cx="306300" cy="30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1160025" y="5308225"/>
            <a:ext cx="306300" cy="26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1197125" y="5892875"/>
            <a:ext cx="269100" cy="26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23"/>
          <p:cNvCxnSpPr>
            <a:endCxn id="174" idx="7"/>
          </p:cNvCxnSpPr>
          <p:nvPr/>
        </p:nvCxnSpPr>
        <p:spPr>
          <a:xfrm flipH="1">
            <a:off x="1439968" y="2514832"/>
            <a:ext cx="2420700" cy="22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>
            <a:stCxn id="171" idx="3"/>
          </p:cNvCxnSpPr>
          <p:nvPr/>
        </p:nvCxnSpPr>
        <p:spPr>
          <a:xfrm flipH="1" rot="10800000">
            <a:off x="1026501" y="2468612"/>
            <a:ext cx="351150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3"/>
          <p:cNvCxnSpPr>
            <a:endCxn id="175" idx="7"/>
          </p:cNvCxnSpPr>
          <p:nvPr/>
        </p:nvCxnSpPr>
        <p:spPr>
          <a:xfrm flipH="1">
            <a:off x="1421468" y="2487134"/>
            <a:ext cx="3116400" cy="28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3"/>
          <p:cNvCxnSpPr/>
          <p:nvPr/>
        </p:nvCxnSpPr>
        <p:spPr>
          <a:xfrm flipH="1" rot="10800000">
            <a:off x="937300" y="2551925"/>
            <a:ext cx="4111200" cy="7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3"/>
          <p:cNvCxnSpPr>
            <a:endCxn id="176" idx="7"/>
          </p:cNvCxnSpPr>
          <p:nvPr/>
        </p:nvCxnSpPr>
        <p:spPr>
          <a:xfrm flipH="1">
            <a:off x="1426816" y="2589084"/>
            <a:ext cx="3603000" cy="3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3"/>
          <p:cNvSpPr/>
          <p:nvPr/>
        </p:nvSpPr>
        <p:spPr>
          <a:xfrm>
            <a:off x="3554375" y="4731225"/>
            <a:ext cx="306300" cy="30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5029825" y="4992675"/>
            <a:ext cx="306300" cy="30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3554375" y="5289625"/>
            <a:ext cx="306300" cy="30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3"/>
          <p:cNvCxnSpPr>
            <a:stCxn id="174" idx="6"/>
            <a:endCxn id="182" idx="2"/>
          </p:cNvCxnSpPr>
          <p:nvPr/>
        </p:nvCxnSpPr>
        <p:spPr>
          <a:xfrm>
            <a:off x="1484825" y="4839525"/>
            <a:ext cx="2069700" cy="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3"/>
          <p:cNvCxnSpPr>
            <a:stCxn id="174" idx="5"/>
            <a:endCxn id="184" idx="2"/>
          </p:cNvCxnSpPr>
          <p:nvPr/>
        </p:nvCxnSpPr>
        <p:spPr>
          <a:xfrm>
            <a:off x="1439968" y="4947818"/>
            <a:ext cx="21144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3"/>
          <p:cNvCxnSpPr>
            <a:stCxn id="175" idx="6"/>
            <a:endCxn id="182" idx="3"/>
          </p:cNvCxnSpPr>
          <p:nvPr/>
        </p:nvCxnSpPr>
        <p:spPr>
          <a:xfrm flipH="1" rot="10800000">
            <a:off x="1466325" y="4992775"/>
            <a:ext cx="2133000" cy="4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3"/>
          <p:cNvCxnSpPr>
            <a:stCxn id="175" idx="6"/>
            <a:endCxn id="184" idx="2"/>
          </p:cNvCxnSpPr>
          <p:nvPr/>
        </p:nvCxnSpPr>
        <p:spPr>
          <a:xfrm>
            <a:off x="1466325" y="5442775"/>
            <a:ext cx="20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3"/>
          <p:cNvCxnSpPr>
            <a:stCxn id="176" idx="6"/>
            <a:endCxn id="182" idx="1"/>
          </p:cNvCxnSpPr>
          <p:nvPr/>
        </p:nvCxnSpPr>
        <p:spPr>
          <a:xfrm flipH="1" rot="10800000">
            <a:off x="1466225" y="4776125"/>
            <a:ext cx="21330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3"/>
          <p:cNvCxnSpPr>
            <a:stCxn id="176" idx="5"/>
            <a:endCxn id="184" idx="3"/>
          </p:cNvCxnSpPr>
          <p:nvPr/>
        </p:nvCxnSpPr>
        <p:spPr>
          <a:xfrm flipH="1" rot="10800000">
            <a:off x="1426816" y="5551066"/>
            <a:ext cx="2172300" cy="5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3"/>
          <p:cNvCxnSpPr>
            <a:stCxn id="182" idx="6"/>
            <a:endCxn id="183" idx="2"/>
          </p:cNvCxnSpPr>
          <p:nvPr/>
        </p:nvCxnSpPr>
        <p:spPr>
          <a:xfrm>
            <a:off x="3860675" y="4884375"/>
            <a:ext cx="1169100" cy="2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3"/>
          <p:cNvCxnSpPr>
            <a:stCxn id="184" idx="6"/>
            <a:endCxn id="183" idx="2"/>
          </p:cNvCxnSpPr>
          <p:nvPr/>
        </p:nvCxnSpPr>
        <p:spPr>
          <a:xfrm flipH="1" rot="10800000">
            <a:off x="3860675" y="5145775"/>
            <a:ext cx="11691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3"/>
          <p:cNvSpPr txBox="1"/>
          <p:nvPr/>
        </p:nvSpPr>
        <p:spPr>
          <a:xfrm>
            <a:off x="5809350" y="4937025"/>
            <a:ext cx="7239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 or 1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937300" y="6326025"/>
            <a:ext cx="1137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457200" y="393894"/>
            <a:ext cx="8229600" cy="60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WORK DISTRIBUTION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1" name="Google Shape;201;p24"/>
          <p:cNvGrpSpPr/>
          <p:nvPr/>
        </p:nvGrpSpPr>
        <p:grpSpPr>
          <a:xfrm>
            <a:off x="1232501" y="4963929"/>
            <a:ext cx="7007174" cy="1103667"/>
            <a:chOff x="1593000" y="2322568"/>
            <a:chExt cx="5957975" cy="643500"/>
          </a:xfrm>
        </p:grpSpPr>
        <p:sp>
          <p:nvSpPr>
            <p:cNvPr id="202" name="Google Shape;202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Anand Singh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Times New Roman"/>
                <a:buChar char="●"/>
              </a:pPr>
              <a:r>
                <a:rPr lang="en-US">
                  <a:solidFill>
                    <a:srgbClr val="A72A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Work on understanding of GPU</a:t>
              </a:r>
              <a:endParaRPr>
                <a:solidFill>
                  <a:srgbClr val="A72A1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08" name="Google Shape;208;p24"/>
          <p:cNvGrpSpPr/>
          <p:nvPr/>
        </p:nvGrpSpPr>
        <p:grpSpPr>
          <a:xfrm>
            <a:off x="1214703" y="2711726"/>
            <a:ext cx="7014324" cy="1222779"/>
            <a:chOff x="1593000" y="2322568"/>
            <a:chExt cx="5957975" cy="643500"/>
          </a:xfrm>
        </p:grpSpPr>
        <p:sp>
          <p:nvSpPr>
            <p:cNvPr id="209" name="Google Shape;209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Ashwin Channar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Times New Roman"/>
                <a:buChar char="●"/>
              </a:pPr>
              <a:r>
                <a:rPr lang="en-US">
                  <a:solidFill>
                    <a:srgbClr val="A72A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Creating the Web application</a:t>
              </a:r>
              <a:endParaRPr>
                <a:solidFill>
                  <a:srgbClr val="A72A1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5" name="Google Shape;215;p24"/>
          <p:cNvGrpSpPr/>
          <p:nvPr/>
        </p:nvGrpSpPr>
        <p:grpSpPr>
          <a:xfrm>
            <a:off x="1215350" y="1460787"/>
            <a:ext cx="7014324" cy="1262418"/>
            <a:chOff x="1593000" y="2322568"/>
            <a:chExt cx="5957975" cy="643500"/>
          </a:xfrm>
        </p:grpSpPr>
        <p:sp>
          <p:nvSpPr>
            <p:cNvPr id="216" name="Google Shape;216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Rahul Sivadasan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Times New Roman"/>
                <a:buChar char="●"/>
              </a:pPr>
              <a:r>
                <a:rPr lang="en-US">
                  <a:solidFill>
                    <a:srgbClr val="A72A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Working on Machine learning and Backend</a:t>
              </a:r>
              <a:endParaRPr>
                <a:solidFill>
                  <a:srgbClr val="A72A1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2" name="Google Shape;222;p24"/>
          <p:cNvGrpSpPr/>
          <p:nvPr/>
        </p:nvGrpSpPr>
        <p:grpSpPr>
          <a:xfrm>
            <a:off x="1222553" y="3934545"/>
            <a:ext cx="7006579" cy="1035070"/>
            <a:chOff x="1593000" y="2322568"/>
            <a:chExt cx="5957975" cy="643500"/>
          </a:xfrm>
        </p:grpSpPr>
        <p:sp>
          <p:nvSpPr>
            <p:cNvPr id="223" name="Google Shape;223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Kisan Pandya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Times New Roman"/>
                <a:buChar char="●"/>
              </a:pPr>
              <a:r>
                <a:rPr lang="en-US">
                  <a:solidFill>
                    <a:srgbClr val="A72A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Designing of the Project : UI/UX</a:t>
              </a:r>
              <a:endParaRPr>
                <a:solidFill>
                  <a:srgbClr val="A72A1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457200" y="144719"/>
            <a:ext cx="8229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Time period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547509" y="998325"/>
            <a:ext cx="8286863" cy="1115704"/>
            <a:chOff x="3562350" y="909418"/>
            <a:chExt cx="4094300" cy="765282"/>
          </a:xfrm>
        </p:grpSpPr>
        <p:sp>
          <p:nvSpPr>
            <p:cNvPr id="235" name="Google Shape;235;p25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Phase - 1 (a)</a:t>
              </a:r>
              <a:endPara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" name="Google Shape;236;p25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Learn the CNN  and Transfer Learning  and other additional things </a:t>
              </a:r>
              <a:endPara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" name="Google Shape;237;p25"/>
            <p:cNvSpPr txBox="1"/>
            <p:nvPr/>
          </p:nvSpPr>
          <p:spPr>
            <a:xfrm>
              <a:off x="3562350" y="934025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September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" name="Google Shape;239;p25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840D3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0" name="Google Shape;240;p25"/>
          <p:cNvGrpSpPr/>
          <p:nvPr/>
        </p:nvGrpSpPr>
        <p:grpSpPr>
          <a:xfrm>
            <a:off x="547509" y="1863609"/>
            <a:ext cx="8286863" cy="1115704"/>
            <a:chOff x="3562350" y="909418"/>
            <a:chExt cx="4094300" cy="765282"/>
          </a:xfrm>
        </p:grpSpPr>
        <p:sp>
          <p:nvSpPr>
            <p:cNvPr id="241" name="Google Shape;241;p25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Phase - 1 (b)</a:t>
              </a:r>
              <a:endPara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2" name="Google Shape;242;p25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Build the First Prototype and Test it using Kaggle Dataset </a:t>
              </a:r>
              <a:endPara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Google Shape;243;p25"/>
            <p:cNvSpPr txBox="1"/>
            <p:nvPr/>
          </p:nvSpPr>
          <p:spPr>
            <a:xfrm>
              <a:off x="3562350" y="934025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	October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" name="Google Shape;245;p25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840D3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6" name="Google Shape;246;p25"/>
          <p:cNvGrpSpPr/>
          <p:nvPr/>
        </p:nvGrpSpPr>
        <p:grpSpPr>
          <a:xfrm>
            <a:off x="547509" y="2728893"/>
            <a:ext cx="8286863" cy="1115704"/>
            <a:chOff x="3562350" y="909418"/>
            <a:chExt cx="4094300" cy="765282"/>
          </a:xfrm>
        </p:grpSpPr>
        <p:sp>
          <p:nvSpPr>
            <p:cNvPr id="247" name="Google Shape;247;p25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Phase -2 (a)</a:t>
              </a:r>
              <a:endPara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" name="Google Shape;248;p25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Will work on Learning about more things related to projects and Improve the prototype.</a:t>
              </a:r>
              <a:endPara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" name="Google Shape;249;p25"/>
            <p:cNvSpPr txBox="1"/>
            <p:nvPr/>
          </p:nvSpPr>
          <p:spPr>
            <a:xfrm>
              <a:off x="3562350" y="934025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November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" name="Google Shape;251;p25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2" name="Google Shape;252;p25"/>
          <p:cNvGrpSpPr/>
          <p:nvPr/>
        </p:nvGrpSpPr>
        <p:grpSpPr>
          <a:xfrm>
            <a:off x="547509" y="3594177"/>
            <a:ext cx="8286863" cy="1115704"/>
            <a:chOff x="3562350" y="909418"/>
            <a:chExt cx="4094300" cy="765282"/>
          </a:xfrm>
        </p:grpSpPr>
        <p:sp>
          <p:nvSpPr>
            <p:cNvPr id="253" name="Google Shape;253;p25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Phase-2 (b)</a:t>
              </a:r>
              <a:endPara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4" name="Google Shape;254;p25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Will work with Real Time data on the improved Prototype and look for improvements</a:t>
              </a:r>
              <a:endPara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5" name="Google Shape;255;p25"/>
            <p:cNvSpPr txBox="1"/>
            <p:nvPr/>
          </p:nvSpPr>
          <p:spPr>
            <a:xfrm>
              <a:off x="3562350" y="934025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December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" name="Google Shape;257;p25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8" name="Google Shape;258;p25"/>
          <p:cNvGrpSpPr/>
          <p:nvPr/>
        </p:nvGrpSpPr>
        <p:grpSpPr>
          <a:xfrm>
            <a:off x="547509" y="4459462"/>
            <a:ext cx="8286863" cy="1115704"/>
            <a:chOff x="3562350" y="909418"/>
            <a:chExt cx="4094300" cy="765282"/>
          </a:xfrm>
        </p:grpSpPr>
        <p:sp>
          <p:nvSpPr>
            <p:cNvPr id="259" name="Google Shape;259;p25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Phase-3 (a)</a:t>
              </a:r>
              <a:endPara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0" name="Google Shape;260;p25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Final Project version will be made and will be trained using real time Data  </a:t>
              </a:r>
              <a:endPara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" name="Google Shape;261;p25"/>
            <p:cNvSpPr txBox="1"/>
            <p:nvPr/>
          </p:nvSpPr>
          <p:spPr>
            <a:xfrm>
              <a:off x="3562350" y="934025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January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3" name="Google Shape;263;p25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64" name="Google Shape;264;p25"/>
          <p:cNvGrpSpPr/>
          <p:nvPr/>
        </p:nvGrpSpPr>
        <p:grpSpPr>
          <a:xfrm>
            <a:off x="547509" y="5324746"/>
            <a:ext cx="8286863" cy="1115704"/>
            <a:chOff x="3562350" y="909418"/>
            <a:chExt cx="4094300" cy="765282"/>
          </a:xfrm>
        </p:grpSpPr>
        <p:sp>
          <p:nvSpPr>
            <p:cNvPr id="265" name="Google Shape;265;p25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Phase-3 (b)</a:t>
              </a:r>
              <a:endPara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" name="Google Shape;266;p25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End to End Completion of  Project  with a  Web app and it will be Deployed using some Cloud Service</a:t>
              </a:r>
              <a:endPara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" name="Google Shape;267;p25"/>
            <p:cNvSpPr txBox="1"/>
            <p:nvPr/>
          </p:nvSpPr>
          <p:spPr>
            <a:xfrm>
              <a:off x="3562350" y="934025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February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" name="Google Shape;269;p25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/>
          <p:nvPr/>
        </p:nvSpPr>
        <p:spPr>
          <a:xfrm>
            <a:off x="2331600" y="579729"/>
            <a:ext cx="4480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i="0" sz="2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696000" y="1642575"/>
            <a:ext cx="8234700" cy="4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r>
              <a:rPr lang="en-US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https://arxiv.org/pdf/1711.05225.pdf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https://ieeexplore.ieee.org/stamp/stamp.jsp?tp=&amp;arnumber=8741582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https://ieeexplore.ieee.org/stamp/stamp.jsp?tp=&amp;arnumber=8861969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 </a:t>
            </a: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https://arxiv.org/pdf/2004.00038.pdf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[5]</a:t>
            </a: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https://www.mdpi.com/2075-4418/10/6/417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https://www.mdpi.com/2076-3417/10/2/559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[7] </a:t>
            </a: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https://dl.acm.org/doi/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[8]  </a:t>
            </a:r>
            <a:r>
              <a:rPr lang="en-US">
                <a:solidFill>
                  <a:srgbClr val="93C47D"/>
                </a:solidFill>
                <a:highlight>
                  <a:srgbClr val="000000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https://www.researchgate.net/profile/Kh_Tohidul_Islam/publication/</a:t>
            </a:r>
            <a:endParaRPr>
              <a:solidFill>
                <a:srgbClr val="93C47D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4416963" y="2130962"/>
            <a:ext cx="6830148" cy="26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idx="1" type="body"/>
          </p:nvPr>
        </p:nvSpPr>
        <p:spPr>
          <a:xfrm>
            <a:off x="3120900" y="3081150"/>
            <a:ext cx="2902200" cy="6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5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" y="4234075"/>
            <a:ext cx="9124125" cy="26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24125" cy="26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285720" y="1428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TITLE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1071538" y="1428736"/>
            <a:ext cx="6500858" cy="1928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Lungs Disease (Pneumonia) Prediction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Meme Maker - deep-learning"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60" y="2571744"/>
            <a:ext cx="3952874" cy="3214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(7).jpg" id="101" name="Google Shape;1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005" y="1133034"/>
            <a:ext cx="1519887" cy="114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15"/>
          <p:cNvGraphicFramePr/>
          <p:nvPr/>
        </p:nvGraphicFramePr>
        <p:xfrm>
          <a:off x="1496300" y="90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{D04EF1FD-35EB-4753-A80B-60026FE30489}</a:tableStyleId>
              </a:tblPr>
              <a:tblGrid>
                <a:gridCol w="5023775"/>
              </a:tblGrid>
              <a:tr h="65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OVERVIEW</a:t>
                      </a:r>
                      <a:endParaRPr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8220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❖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 Literature Surveys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8220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Char char="❖"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Conclusion 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175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Char char="❖"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Our Approach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75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Char char="❖"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 Distribution and Time period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75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Char char="❖"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References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16963" y="2130962"/>
            <a:ext cx="6830148" cy="26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57200" y="274644"/>
            <a:ext cx="8229600" cy="53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4" name="Google Shape;114;p16"/>
          <p:cNvGraphicFramePr/>
          <p:nvPr/>
        </p:nvGraphicFramePr>
        <p:xfrm>
          <a:off x="422288" y="1069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{D04EF1FD-35EB-4753-A80B-60026FE30489}</a:tableStyleId>
              </a:tblPr>
              <a:tblGrid>
                <a:gridCol w="2181650"/>
                <a:gridCol w="981500"/>
                <a:gridCol w="686675"/>
                <a:gridCol w="1422825"/>
                <a:gridCol w="3051525"/>
              </a:tblGrid>
              <a:tr h="4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 paper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set Images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357525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CheXNET: Pneumonia Detection on Chest X-rays with Deep Learning [1]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76.80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2017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1,00,000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Pranav Rajpurkar , Jeremy Irvin ,  Kaylie Zhu , Brandon Yang , Hershel Mehta , Tony Duan , Daisy Ding , Aarti Bagul , Robyn L. Ball, Curtis Langlotz , Katie Shpanskaya , Matthew P. Lungren , Andrew Y. Ng 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6395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of Bacterial and Viral Childhood Pneumonia Using Deep Learning in Chest Radiography [2]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82.34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2018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4,892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Xianghong Gu  , Liyan Pan , Huiying Liang  , Ran Yang 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6401" y="4844225"/>
            <a:ext cx="9075949" cy="20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504500" y="205013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2" name="Google Shape;122;p17"/>
          <p:cNvGraphicFramePr/>
          <p:nvPr/>
        </p:nvGraphicFramePr>
        <p:xfrm>
          <a:off x="409900" y="1610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{D04EF1FD-35EB-4753-A80B-60026FE30489}</a:tableStyleId>
              </a:tblPr>
              <a:tblGrid>
                <a:gridCol w="2181650"/>
                <a:gridCol w="981500"/>
                <a:gridCol w="686675"/>
                <a:gridCol w="1422825"/>
                <a:gridCol w="3051525"/>
              </a:tblGrid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 paper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set Images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86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Diagnosis of Pneumonia from Chest X-Ray Images Using Deep Learning [3]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87.34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5,856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Automatic Detection of Pneumonia on Compressed Sensing Images using Deep Learning [4]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91.16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5,863 (Kaggle)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4389500"/>
            <a:ext cx="9131623" cy="2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457200" y="274648"/>
            <a:ext cx="8229600" cy="38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0" name="Google Shape;130;p18"/>
          <p:cNvGraphicFramePr/>
          <p:nvPr/>
        </p:nvGraphicFramePr>
        <p:xfrm>
          <a:off x="409900" y="83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{D04EF1FD-35EB-4753-A80B-60026FE30489}</a:tableStyleId>
              </a:tblPr>
              <a:tblGrid>
                <a:gridCol w="2181650"/>
                <a:gridCol w="981500"/>
                <a:gridCol w="686675"/>
                <a:gridCol w="1422825"/>
                <a:gridCol w="3051525"/>
              </a:tblGrid>
              <a:tr h="37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 paper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Data-set Images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Transfer Learning Based Approach for Pneumonia Detection in Chest X-ray Images [5]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92.86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5,232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Vikash Chouhan  , Sanjay Kumar Singh , Aditya Khamparia  , Deepak Gupta  ,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Prayag Tiwari  , Catarina Moreira  , Robertas Damaševičius  and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Victor Hugo C. de Albuquerque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Diagnosing COVID-19 Pneumonia from X-Ray and CT Images using Deep Learning and Transfer Learning Algorithms [6]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94.1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46,096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Halgurd S. Maghdid, Aras T. Asaad, Kayhan Zrar Ghafoor, Ali Safaa Sadiq, Muhammad Khurram Khan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09999" y="4497775"/>
            <a:ext cx="8923976" cy="22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457200" y="386024"/>
            <a:ext cx="8229600" cy="52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8" name="Google Shape;138;p19"/>
          <p:cNvGraphicFramePr/>
          <p:nvPr/>
        </p:nvGraphicFramePr>
        <p:xfrm>
          <a:off x="457200" y="1420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{D04EF1FD-35EB-4753-A80B-60026FE30489}</a:tableStyleId>
              </a:tblPr>
              <a:tblGrid>
                <a:gridCol w="2181650"/>
                <a:gridCol w="981500"/>
                <a:gridCol w="686675"/>
                <a:gridCol w="1422825"/>
                <a:gridCol w="3051525"/>
              </a:tblGrid>
              <a:tr h="6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 paper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Data-set Images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24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Efficient Pneumonia Detection in Chest 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 Ray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Images Using Deep Transfer Learning [7]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97.3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5836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Mohammad Farukh Hashmi  , Satyarth Katiyar , Avinash G Keskar  , Neeraj Dhanraj Bokde , and Zong Woo Geem 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00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Deep Transfer Learning Framework for Pneumonia Detection from Chest X-ray Images [8]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98.63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5000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 Tohidul Islam , Sudanthi Wijewickrema , Aaron Collins and Stephen O’Leary </a:t>
                      </a:r>
                      <a:endParaRPr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0824" y="4581100"/>
            <a:ext cx="9122351" cy="2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00" y="1077678"/>
            <a:ext cx="7521000" cy="4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457200" y="274645"/>
            <a:ext cx="8229600" cy="69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700" y="1245650"/>
            <a:ext cx="5131100" cy="48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457200" y="1471000"/>
            <a:ext cx="29718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Surveying all the Research paper we understood with the use of </a:t>
            </a:r>
            <a:r>
              <a:rPr b="1"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approach we can have the highest Accuracy 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